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9" r:id="rId6"/>
    <p:sldId id="269" r:id="rId7"/>
    <p:sldId id="271" r:id="rId8"/>
    <p:sldId id="272" r:id="rId9"/>
    <p:sldId id="260" r:id="rId10"/>
    <p:sldId id="273" r:id="rId11"/>
    <p:sldId id="274" r:id="rId12"/>
    <p:sldId id="27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  <a:srgbClr val="014067"/>
    <a:srgbClr val="014E7D"/>
    <a:srgbClr val="013657"/>
    <a:srgbClr val="01456F"/>
    <a:srgbClr val="014B79"/>
    <a:srgbClr val="0937C9"/>
    <a:srgbClr val="002774"/>
    <a:srgbClr val="929A4A"/>
    <a:srgbClr val="EAB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74" autoAdjust="0"/>
  </p:normalViewPr>
  <p:slideViewPr>
    <p:cSldViewPr snapToGrid="0" showGuides="1">
      <p:cViewPr varScale="1">
        <p:scale>
          <a:sx n="128" d="100"/>
          <a:sy n="128" d="100"/>
        </p:scale>
        <p:origin x="456" y="176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BFC85-49E4-447A-A7E3-16153CB2FE2A}" type="datetimeFigureOut">
              <a:rPr lang="en-US" smtClean="0"/>
              <a:t>12/11/19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072A3-100F-40A9-915F-8D2D9E6962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gif>
</file>

<file path=ppt/media/image11.gif>
</file>

<file path=ppt/media/image12.png>
</file>

<file path=ppt/media/image2.jpg>
</file>

<file path=ppt/media/image3.png>
</file>

<file path=ppt/media/image4.png>
</file>

<file path=ppt/media/image5.png>
</file>

<file path=ppt/media/image6.jpg>
</file>

<file path=ppt/media/image7.gif>
</file>

<file path=ppt/media/image8.gif>
</file>

<file path=ppt/media/image9.gif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1B50E-4C60-4F9E-B773-52059170945B}" type="datetimeFigureOut">
              <a:rPr lang="en-US" noProof="0" smtClean="0"/>
              <a:t>12/11/19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30CFA-805A-4FD3-B3A0-DAAA5993DA17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9204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1791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74596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7377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b="1" dirty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606950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06597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90840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37A5C384-78D0-4088-9411-AB6790574770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A2D954-332B-47D0-BE9F-0F2BDE7795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526131" y="1979613"/>
            <a:ext cx="9139738" cy="2898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53408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AB3FE-9015-40FD-A870-D81B5A86A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3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45720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21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</a:t>
            </a:r>
            <a:br>
              <a:rPr lang="en-US" noProof="0"/>
            </a:br>
            <a:r>
              <a:rPr lang="en-US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>
              <a:buClr>
                <a:schemeClr val="accent2"/>
              </a:buClr>
            </a:pPr>
            <a:r>
              <a:rPr lang="en-US" noProof="0"/>
              <a:t>Click to edit Master text styles</a:t>
            </a:r>
          </a:p>
          <a:p>
            <a:pPr lvl="1">
              <a:buClr>
                <a:schemeClr val="accent2"/>
              </a:buClr>
            </a:pPr>
            <a:r>
              <a:rPr lang="en-US" noProof="0"/>
              <a:t>Second level</a:t>
            </a:r>
          </a:p>
          <a:p>
            <a:pPr lvl="2">
              <a:buClr>
                <a:schemeClr val="accent2"/>
              </a:buClr>
            </a:pPr>
            <a:r>
              <a:rPr lang="en-US" noProof="0"/>
              <a:t>Third level</a:t>
            </a:r>
          </a:p>
          <a:p>
            <a:pPr lvl="3">
              <a:buClr>
                <a:schemeClr val="accent2"/>
              </a:buClr>
            </a:pPr>
            <a:r>
              <a:rPr lang="en-US" noProof="0"/>
              <a:t>Fourth level</a:t>
            </a:r>
          </a:p>
          <a:p>
            <a:pPr lvl="4">
              <a:buClr>
                <a:schemeClr val="accent2"/>
              </a:buClr>
            </a:pPr>
            <a:r>
              <a:rPr lang="en-US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8FB39FF5-7AF5-4963-9346-2640496A3302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noProof="0" dirty="0"/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9EF72CE-34D2-4581-98D2-89218BC1B4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 </a:t>
            </a:r>
          </a:p>
        </p:txBody>
      </p:sp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CAFD81C-E6E5-4292-828B-BD147E6DEA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Add Caption Here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0A6720D-B182-4290-BD91-1D1E4D93060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Email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algn="ctr" defTabSz="45720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US" noProof="0" dirty="0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8699F50C-BE38-4BD0-BA84-9B090E1F2B9B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09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692" r:id="rId17"/>
    <p:sldLayoutId id="2147483697" r:id="rId18"/>
    <p:sldLayoutId id="2147483716" r:id="rId19"/>
    <p:sldLayoutId id="2147483674" r:id="rId2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gif"/><Relationship Id="rId5" Type="http://schemas.openxmlformats.org/officeDocument/2006/relationships/image" Target="../media/image10.gif"/><Relationship Id="rId4" Type="http://schemas.openxmlformats.org/officeDocument/2006/relationships/image" Target="../media/image9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Building image">
            <a:extLst>
              <a:ext uri="{FF2B5EF4-FFF2-40B4-BE49-F238E27FC236}">
                <a16:creationId xmlns:a16="http://schemas.microsoft.com/office/drawing/2014/main" id="{257F6BCE-75BB-4ECD-BEA5-21C36A9CC0E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0743" r="20743"/>
          <a:stretch>
            <a:fillRect/>
          </a:stretch>
        </p:blipFill>
        <p:spPr/>
      </p:pic>
      <p:sp>
        <p:nvSpPr>
          <p:cNvPr id="18" name="Hexagon 17">
            <a:extLst>
              <a:ext uri="{FF2B5EF4-FFF2-40B4-BE49-F238E27FC236}">
                <a16:creationId xmlns:a16="http://schemas.microsoft.com/office/drawing/2014/main" id="{0E6B042D-E9CB-40E0-AAE9-6AD11F53E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DF2E04-7632-4FED-B0BF-8FB243D982A3}"/>
              </a:ext>
            </a:extLst>
          </p:cNvPr>
          <p:cNvSpPr txBox="1"/>
          <p:nvPr/>
        </p:nvSpPr>
        <p:spPr>
          <a:xfrm>
            <a:off x="2967680" y="2921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Arial Black" panose="020B0A04020102020204" pitchFamily="34" charset="0"/>
              </a:rPr>
              <a:t>335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006084"/>
            <a:ext cx="4994644" cy="1616252"/>
          </a:xfrm>
        </p:spPr>
        <p:txBody>
          <a:bodyPr/>
          <a:lstStyle/>
          <a:p>
            <a:r>
              <a:rPr lang="en-US" dirty="0"/>
              <a:t>Astronauts vs. Aliens</a:t>
            </a:r>
            <a:endParaRPr lang="en-US" b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214" y="3640998"/>
            <a:ext cx="4428523" cy="1257574"/>
          </a:xfrm>
        </p:spPr>
        <p:txBody>
          <a:bodyPr/>
          <a:lstStyle/>
          <a:p>
            <a:r>
              <a:rPr lang="en-US" dirty="0"/>
              <a:t>Created by Adrian Bao, Trey Bryant, Mauricio Herrera &amp; Tim </a:t>
            </a:r>
            <a:r>
              <a:rPr lang="en-US" dirty="0" err="1"/>
              <a:t>Lukau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Overview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3469036-D1FB-4164-96AE-B6D8CECCF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Modeled after Plants vs. Zombies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Placeable towers to defend against waves of Aliens</a:t>
            </a:r>
          </a:p>
          <a:p>
            <a:pPr lvl="0"/>
            <a:r>
              <a:rPr lang="en-US" dirty="0"/>
              <a:t>Alien waves, with increasing difficulty and variety, attempting to bypass Player defenses</a:t>
            </a:r>
          </a:p>
          <a:p>
            <a:pPr lvl="0"/>
            <a:r>
              <a:rPr lang="en-US" dirty="0"/>
              <a:t>Multiple stages with map restrictions, increasing difficulty</a:t>
            </a:r>
          </a:p>
        </p:txBody>
      </p:sp>
      <p:pic>
        <p:nvPicPr>
          <p:cNvPr id="13" name="Picture Placeholder 12" title="Skyline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23313" r="23313"/>
          <a:stretch/>
        </p:blipFill>
        <p:spPr>
          <a:xfrm>
            <a:off x="6604000" y="0"/>
            <a:ext cx="5588000" cy="6872249"/>
          </a:xfr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Menu</a:t>
            </a:r>
            <a:endParaRPr lang="en-US" b="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8678" y="2332311"/>
            <a:ext cx="5475290" cy="3232149"/>
          </a:xfrm>
        </p:spPr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Presents the player with various customizations for gameplay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Selecting Maps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Selecting Game Modes</a:t>
            </a:r>
          </a:p>
          <a:p>
            <a:pPr>
              <a:buClr>
                <a:schemeClr val="accent2"/>
              </a:buClr>
            </a:pPr>
            <a:r>
              <a:rPr lang="en-US" dirty="0"/>
              <a:t>Info button provided to explain how to play and tips to getting started as well as detailed stats of all characters in the game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2" name="Online Media 11" descr="startmenu-video">
            <a:hlinkClick r:id="" action="ppaction://media"/>
            <a:extLst>
              <a:ext uri="{FF2B5EF4-FFF2-40B4-BE49-F238E27FC236}">
                <a16:creationId xmlns:a16="http://schemas.microsoft.com/office/drawing/2014/main" id="{F1C42C2B-16F8-9E4D-9A58-AE292A56EEB8}"/>
              </a:ext>
            </a:extLst>
          </p:cNvPr>
          <p:cNvPicPr>
            <a:picLocks noGrp="1" noChangeAspect="1"/>
          </p:cNvPicPr>
          <p:nvPr>
            <p:ph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6096000" y="1675405"/>
            <a:ext cx="5543288" cy="3507189"/>
          </a:xfrm>
        </p:spPr>
      </p:pic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Stage – UI Elements</a:t>
            </a:r>
            <a:endParaRPr lang="en-US" b="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8678" y="2332312"/>
            <a:ext cx="5475289" cy="3149810"/>
          </a:xfrm>
        </p:spPr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Collection of ‘Defender Cards’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Each </a:t>
            </a:r>
            <a:r>
              <a:rPr lang="en-US" dirty="0" err="1"/>
              <a:t>DefenderTower</a:t>
            </a:r>
            <a:r>
              <a:rPr lang="en-US" dirty="0"/>
              <a:t> has their own Drag &amp; Drop functionality</a:t>
            </a:r>
          </a:p>
          <a:p>
            <a:pPr>
              <a:buClr>
                <a:schemeClr val="accent2"/>
              </a:buClr>
            </a:pPr>
            <a:r>
              <a:rPr lang="en-US" dirty="0"/>
              <a:t>Remove Button</a:t>
            </a:r>
          </a:p>
          <a:p>
            <a:pPr>
              <a:buClr>
                <a:schemeClr val="accent2"/>
              </a:buClr>
            </a:pPr>
            <a:r>
              <a:rPr lang="en-US" dirty="0"/>
              <a:t>Fast-forward &amp; Pause Buttons</a:t>
            </a:r>
          </a:p>
          <a:p>
            <a:pPr>
              <a:buClr>
                <a:schemeClr val="accent2"/>
              </a:buClr>
            </a:pPr>
            <a:r>
              <a:rPr lang="en-US" dirty="0"/>
              <a:t>Grid of </a:t>
            </a:r>
            <a:r>
              <a:rPr lang="en-US" dirty="0" err="1"/>
              <a:t>StackPanes</a:t>
            </a:r>
            <a:r>
              <a:rPr lang="en-US" dirty="0"/>
              <a:t> for Tower placement/removal 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8D34EB-F151-0343-B935-68A881DC6E11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2"/>
          <a:stretch>
            <a:fillRect/>
          </a:stretch>
        </p:blipFill>
        <p:spPr>
          <a:xfrm>
            <a:off x="5993967" y="1965766"/>
            <a:ext cx="5898694" cy="3743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577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Stage – Gameplay</a:t>
            </a:r>
            <a:endParaRPr lang="en-US" b="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8678" y="2332312"/>
            <a:ext cx="5475289" cy="3149810"/>
          </a:xfrm>
        </p:spPr>
        <p:txBody>
          <a:bodyPr/>
          <a:lstStyle/>
          <a:p>
            <a:pPr>
              <a:buClr>
                <a:schemeClr val="accent2"/>
              </a:buClr>
            </a:pPr>
            <a:r>
              <a:rPr lang="en-US" dirty="0"/>
              <a:t>Tower placement/removal is done via Drag &amp; Drop</a:t>
            </a:r>
          </a:p>
          <a:p>
            <a:pPr>
              <a:buClr>
                <a:schemeClr val="accent2"/>
              </a:buClr>
            </a:pPr>
            <a:r>
              <a:rPr lang="en-US" dirty="0"/>
              <a:t>Each </a:t>
            </a:r>
            <a:r>
              <a:rPr lang="en-US" dirty="0" err="1"/>
              <a:t>DefenderTower</a:t>
            </a:r>
            <a:r>
              <a:rPr lang="en-US" dirty="0"/>
              <a:t> has their own Animation/Ammo </a:t>
            </a:r>
          </a:p>
          <a:p>
            <a:pPr>
              <a:buClr>
                <a:schemeClr val="accent2"/>
              </a:buClr>
            </a:pPr>
            <a:r>
              <a:rPr lang="en-US" dirty="0"/>
              <a:t>If any Alien reaches the furthest left column, the game is lost</a:t>
            </a:r>
          </a:p>
          <a:p>
            <a:pPr>
              <a:buClr>
                <a:schemeClr val="accent2"/>
              </a:buClr>
            </a:pPr>
            <a:r>
              <a:rPr lang="en-US" dirty="0"/>
              <a:t>3 waves of increasing difficulty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Online Media 4" descr="gameplay-video">
            <a:hlinkClick r:id="" action="ppaction://media"/>
            <a:extLst>
              <a:ext uri="{FF2B5EF4-FFF2-40B4-BE49-F238E27FC236}">
                <a16:creationId xmlns:a16="http://schemas.microsoft.com/office/drawing/2014/main" id="{98A0F1DA-7591-6048-A3D3-6ED080B50680}"/>
              </a:ext>
            </a:extLst>
          </p:cNvPr>
          <p:cNvPicPr>
            <a:picLocks noGrp="1" noChangeAspect="1"/>
          </p:cNvPicPr>
          <p:nvPr>
            <p:ph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47229" y="1947309"/>
            <a:ext cx="5939969" cy="3758166"/>
          </a:xfrm>
        </p:spPr>
      </p:pic>
    </p:spTree>
    <p:extLst>
      <p:ext uri="{BB962C8B-B14F-4D97-AF65-F5344CB8AC3E}">
        <p14:creationId xmlns:p14="http://schemas.microsoft.com/office/powerpoint/2010/main" val="229387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AvA</a:t>
            </a:r>
            <a:r>
              <a:rPr lang="en-US" dirty="0"/>
              <a:t> Design</a:t>
            </a:r>
            <a:endParaRPr lang="en-US" b="0" dirty="0"/>
          </a:p>
        </p:txBody>
      </p:sp>
      <p:sp>
        <p:nvSpPr>
          <p:cNvPr id="42" name="Content Placeholder 6">
            <a:extLst>
              <a:ext uri="{FF2B5EF4-FFF2-40B4-BE49-F238E27FC236}">
                <a16:creationId xmlns:a16="http://schemas.microsoft.com/office/drawing/2014/main" id="{55EACD59-7C51-4810-94C6-BCB4D123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2658616"/>
            <a:ext cx="4942829" cy="3697734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2"/>
              </a:buClr>
            </a:pPr>
            <a:r>
              <a:rPr lang="en-US" dirty="0"/>
              <a:t>MVC Design Pattern</a:t>
            </a:r>
          </a:p>
          <a:p>
            <a:pPr>
              <a:buClr>
                <a:schemeClr val="accent2"/>
              </a:buClr>
            </a:pPr>
            <a:r>
              <a:rPr lang="en-US" dirty="0"/>
              <a:t>Multitude of </a:t>
            </a:r>
            <a:r>
              <a:rPr lang="en-US" dirty="0" err="1"/>
              <a:t>DefenderTower</a:t>
            </a:r>
            <a:r>
              <a:rPr lang="en-US" dirty="0"/>
              <a:t> &amp; Enemy Subclasses that range in gameplay attributes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Health, Attack Speed, Damage,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Currency System (Passive &amp; Active)</a:t>
            </a:r>
          </a:p>
          <a:p>
            <a:pPr>
              <a:buClr>
                <a:schemeClr val="accent2"/>
              </a:buClr>
            </a:pPr>
            <a:r>
              <a:rPr lang="en-US" dirty="0"/>
              <a:t>Configurable play field that was extended in a later feature</a:t>
            </a:r>
          </a:p>
          <a:p>
            <a:pPr>
              <a:buClr>
                <a:schemeClr val="accent2"/>
              </a:buClr>
            </a:pPr>
            <a:r>
              <a:rPr lang="en-US" dirty="0"/>
              <a:t>GIFS vs Sprite Animations</a:t>
            </a:r>
          </a:p>
          <a:p>
            <a:pPr>
              <a:buClr>
                <a:schemeClr val="accent2"/>
              </a:buClr>
            </a:pPr>
            <a:r>
              <a:rPr lang="en-US" dirty="0"/>
              <a:t>Linear Organization</a:t>
            </a:r>
          </a:p>
          <a:p>
            <a:pPr>
              <a:buClr>
                <a:schemeClr val="accent2"/>
              </a:buClr>
            </a:pPr>
            <a:r>
              <a:rPr lang="en-US" dirty="0"/>
              <a:t>Sound Effects</a:t>
            </a:r>
          </a:p>
        </p:txBody>
      </p:sp>
      <p:pic>
        <p:nvPicPr>
          <p:cNvPr id="59" name="Picture Placeholder 58" title="Buildings">
            <a:extLst>
              <a:ext uri="{FF2B5EF4-FFF2-40B4-BE49-F238E27FC236}">
                <a16:creationId xmlns:a16="http://schemas.microsoft.com/office/drawing/2014/main" id="{3FCCC668-2247-4814-9CC5-9C5D4B447AA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3492" r="13492"/>
          <a:stretch>
            <a:fillRect/>
          </a:stretch>
        </p:blipFill>
        <p:spPr/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466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Wow Factor No. 1</a:t>
            </a:r>
            <a:endParaRPr lang="en-US" b="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8678" y="2332312"/>
            <a:ext cx="5475289" cy="3149810"/>
          </a:xfrm>
        </p:spPr>
        <p:txBody>
          <a:bodyPr>
            <a:normAutofit fontScale="85000" lnSpcReduction="20000"/>
          </a:bodyPr>
          <a:lstStyle/>
          <a:p>
            <a:pPr>
              <a:buClr>
                <a:schemeClr val="accent2"/>
              </a:buClr>
            </a:pPr>
            <a:r>
              <a:rPr lang="en-US" dirty="0"/>
              <a:t>9 Total Defenders and 6 Total Enemies</a:t>
            </a:r>
          </a:p>
          <a:p>
            <a:pPr>
              <a:buClr>
                <a:schemeClr val="accent2"/>
              </a:buClr>
            </a:pPr>
            <a:r>
              <a:rPr lang="en-US" dirty="0"/>
              <a:t>Each custom Defender has a unique arsenal/attribute it provides to the gameplay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Typical weaponized towers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Active income towers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Damage sponge</a:t>
            </a:r>
          </a:p>
          <a:p>
            <a:pPr>
              <a:buClr>
                <a:schemeClr val="accent2"/>
              </a:buClr>
            </a:pPr>
            <a:r>
              <a:rPr lang="en-US" dirty="0"/>
              <a:t>Each Alien has its own set of unique attributes that make some peskier than others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Movement speed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Health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Damage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 Placeholder 18">
            <a:extLst>
              <a:ext uri="{FF2B5EF4-FFF2-40B4-BE49-F238E27FC236}">
                <a16:creationId xmlns:a16="http://schemas.microsoft.com/office/drawing/2014/main" id="{15880352-D60C-484F-B49C-532053817C4A}"/>
              </a:ext>
            </a:extLst>
          </p:cNvPr>
          <p:cNvSpPr txBox="1">
            <a:spLocks/>
          </p:cNvSpPr>
          <p:nvPr/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Character Variety</a:t>
            </a:r>
            <a:endParaRPr lang="en-US" dirty="0"/>
          </a:p>
        </p:txBody>
      </p:sp>
      <p:pic>
        <p:nvPicPr>
          <p:cNvPr id="17" name="Picture 16" descr="A picture containing toy, drawing&#10;&#10;Description automatically generated">
            <a:extLst>
              <a:ext uri="{FF2B5EF4-FFF2-40B4-BE49-F238E27FC236}">
                <a16:creationId xmlns:a16="http://schemas.microsoft.com/office/drawing/2014/main" id="{BFC0E77F-1DB2-584A-9CEF-74B068368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0138" y="1096903"/>
            <a:ext cx="1060555" cy="1060555"/>
          </a:xfrm>
          <a:prstGeom prst="rect">
            <a:avLst/>
          </a:prstGeom>
        </p:spPr>
      </p:pic>
      <p:pic>
        <p:nvPicPr>
          <p:cNvPr id="23" name="Picture 22" descr="A picture containing toy&#10;&#10;Description automatically generated">
            <a:extLst>
              <a:ext uri="{FF2B5EF4-FFF2-40B4-BE49-F238E27FC236}">
                <a16:creationId xmlns:a16="http://schemas.microsoft.com/office/drawing/2014/main" id="{FFA80719-164D-B946-977E-33AF054F2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9089" y="1508983"/>
            <a:ext cx="1286203" cy="1286203"/>
          </a:xfrm>
          <a:prstGeom prst="rect">
            <a:avLst/>
          </a:prstGeom>
        </p:spPr>
      </p:pic>
      <p:pic>
        <p:nvPicPr>
          <p:cNvPr id="31" name="Picture 30" descr="A picture containing toy&#10;&#10;Description automatically generated">
            <a:extLst>
              <a:ext uri="{FF2B5EF4-FFF2-40B4-BE49-F238E27FC236}">
                <a16:creationId xmlns:a16="http://schemas.microsoft.com/office/drawing/2014/main" id="{5941F2A4-9C0B-5942-8AA7-99803355E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064" y="2329090"/>
            <a:ext cx="1054809" cy="1054809"/>
          </a:xfrm>
          <a:prstGeom prst="rect">
            <a:avLst/>
          </a:prstGeom>
        </p:spPr>
      </p:pic>
      <p:pic>
        <p:nvPicPr>
          <p:cNvPr id="35" name="Content Placeholder 34">
            <a:extLst>
              <a:ext uri="{FF2B5EF4-FFF2-40B4-BE49-F238E27FC236}">
                <a16:creationId xmlns:a16="http://schemas.microsoft.com/office/drawing/2014/main" id="{64DF547D-194B-7E47-9992-51989D2D90D2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5"/>
          <a:stretch>
            <a:fillRect/>
          </a:stretch>
        </p:blipFill>
        <p:spPr>
          <a:xfrm>
            <a:off x="5993967" y="4028201"/>
            <a:ext cx="1577005" cy="1452868"/>
          </a:xfr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145C05F6-A0AD-444B-B483-0187EF25B5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9089" y="3856381"/>
            <a:ext cx="2041962" cy="1563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934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Wow Factor No. 2</a:t>
            </a:r>
            <a:endParaRPr lang="en-US" b="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8678" y="1849875"/>
            <a:ext cx="11170814" cy="2368077"/>
          </a:xfrm>
        </p:spPr>
        <p:txBody>
          <a:bodyPr>
            <a:normAutofit/>
          </a:bodyPr>
          <a:lstStyle/>
          <a:p>
            <a:pPr>
              <a:buClr>
                <a:schemeClr val="accent2"/>
              </a:buClr>
            </a:pPr>
            <a:r>
              <a:rPr lang="en-US" dirty="0"/>
              <a:t>3 total stages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The Canyon (Easy)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Sky Bridge (Medium)</a:t>
            </a:r>
          </a:p>
          <a:p>
            <a:pPr lvl="1">
              <a:buClr>
                <a:schemeClr val="accent2"/>
              </a:buClr>
            </a:pPr>
            <a:r>
              <a:rPr lang="en-US" dirty="0"/>
              <a:t>The Nest (Hard)</a:t>
            </a:r>
          </a:p>
          <a:p>
            <a:pPr>
              <a:buClr>
                <a:schemeClr val="accent2"/>
              </a:buClr>
            </a:pPr>
            <a:r>
              <a:rPr lang="en-US" dirty="0"/>
              <a:t>Each sequential stage places acid pools on more Tiles in order to restrict the player from placing Defense Towers in those positions</a:t>
            </a:r>
          </a:p>
          <a:p>
            <a:pPr lvl="1">
              <a:buClr>
                <a:schemeClr val="accent2"/>
              </a:buClr>
            </a:pPr>
            <a:endParaRPr lang="en-US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 Placeholder 18">
            <a:extLst>
              <a:ext uri="{FF2B5EF4-FFF2-40B4-BE49-F238E27FC236}">
                <a16:creationId xmlns:a16="http://schemas.microsoft.com/office/drawing/2014/main" id="{15880352-D60C-484F-B49C-532053817C4A}"/>
              </a:ext>
            </a:extLst>
          </p:cNvPr>
          <p:cNvSpPr txBox="1">
            <a:spLocks/>
          </p:cNvSpPr>
          <p:nvPr/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Additional Stages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67BBDB-8451-F345-8755-694FB7F84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22" y="4462282"/>
            <a:ext cx="9927749" cy="2076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75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Wow Factor No. 3</a:t>
            </a:r>
            <a:endParaRPr lang="en-US" b="0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8678" y="1849875"/>
            <a:ext cx="11170814" cy="2368077"/>
          </a:xfrm>
        </p:spPr>
        <p:txBody>
          <a:bodyPr>
            <a:normAutofit/>
          </a:bodyPr>
          <a:lstStyle/>
          <a:p>
            <a:pPr>
              <a:buClr>
                <a:schemeClr val="accent2"/>
              </a:buClr>
            </a:pPr>
            <a:r>
              <a:rPr lang="en-US" dirty="0"/>
              <a:t>Double cost game mode was introduced as a challenge mode to add an additional play style the player may choose to pursue.</a:t>
            </a:r>
          </a:p>
          <a:p>
            <a:pPr>
              <a:buClr>
                <a:schemeClr val="accent2"/>
              </a:buClr>
            </a:pPr>
            <a:r>
              <a:rPr lang="en-US" dirty="0"/>
              <a:t>We initially wanted to implement endless mode but could not implement it in time for submission.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8699F50C-BE38-4BD0-BA84-9B090E1F2B9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ext Placeholder 18">
            <a:extLst>
              <a:ext uri="{FF2B5EF4-FFF2-40B4-BE49-F238E27FC236}">
                <a16:creationId xmlns:a16="http://schemas.microsoft.com/office/drawing/2014/main" id="{15880352-D60C-484F-B49C-532053817C4A}"/>
              </a:ext>
            </a:extLst>
          </p:cNvPr>
          <p:cNvSpPr txBox="1">
            <a:spLocks/>
          </p:cNvSpPr>
          <p:nvPr/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 spc="3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Char char="•"/>
              <a:defRPr lang="en-IN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Additional Mode</a:t>
            </a:r>
          </a:p>
        </p:txBody>
      </p:sp>
    </p:spTree>
    <p:extLst>
      <p:ext uri="{BB962C8B-B14F-4D97-AF65-F5344CB8AC3E}">
        <p14:creationId xmlns:p14="http://schemas.microsoft.com/office/powerpoint/2010/main" val="576584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89027928_Hexagon presentation dark_AAS_v4" id="{00715B48-F6B0-4FD0-BA2D-34714F23D55A}" vid="{445656DE-313E-4A78-B834-A775A8573BF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9C3589D-EF2D-4AF3-8B55-088F4B14D6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759597-1FA4-4F46-9BA8-01240C56026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40343A-75DB-4E03-95EA-4A75BA0D7FF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375</Words>
  <Application>Microsoft Macintosh PowerPoint</Application>
  <PresentationFormat>Widescreen</PresentationFormat>
  <Paragraphs>63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Black</vt:lpstr>
      <vt:lpstr>Calibri</vt:lpstr>
      <vt:lpstr>Gill Sans SemiBold</vt:lpstr>
      <vt:lpstr>Times New Roman</vt:lpstr>
      <vt:lpstr>Office Theme</vt:lpstr>
      <vt:lpstr>Astronauts vs. Aliens</vt:lpstr>
      <vt:lpstr>Overview</vt:lpstr>
      <vt:lpstr>Start Menu</vt:lpstr>
      <vt:lpstr>Game Stage – UI Elements</vt:lpstr>
      <vt:lpstr>Game Stage – Gameplay</vt:lpstr>
      <vt:lpstr>AvA Design</vt:lpstr>
      <vt:lpstr>Wow Factor No. 1</vt:lpstr>
      <vt:lpstr>Wow Factor No. 2</vt:lpstr>
      <vt:lpstr>Wow Factor No.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Bao, Adrian - (adrianbao)</dc:creator>
  <cp:lastModifiedBy/>
  <cp:revision>1</cp:revision>
  <dcterms:created xsi:type="dcterms:W3CDTF">2019-12-08T04:50:29Z</dcterms:created>
  <dcterms:modified xsi:type="dcterms:W3CDTF">2019-12-11T17:36:06Z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